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7BAFF9-33C8-4CAC-8549-77441A444263}">
  <a:tblStyle styleId="{867BAFF9-33C8-4CAC-8549-77441A444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-751275" y="564213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Wills and Trusts:</a:t>
            </a:r>
            <a:endParaRPr sz="6000"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66574" y="1099876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to Elder Estate Planning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466575" y="1737973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SIRS </a:t>
            </a:r>
            <a:r>
              <a:rPr lang="en-US" sz="1800" b="1">
                <a:solidFill>
                  <a:srgbClr val="FFFF00"/>
                </a:solidFill>
              </a:rPr>
              <a:t>Branch 62</a:t>
            </a:r>
            <a:endParaRPr lang="en-US" sz="1800" b="1" dirty="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00"/>
                </a:solidFill>
              </a:rPr>
              <a:t>Mariani’s</a:t>
            </a:r>
            <a:r>
              <a:rPr lang="en-US" sz="1800" b="1" dirty="0">
                <a:solidFill>
                  <a:srgbClr val="FFFF00"/>
                </a:solidFill>
              </a:rPr>
              <a:t> Restaurant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2500 El Camino Real</a:t>
            </a:r>
            <a:endParaRPr sz="1800" b="1" dirty="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Santa Clara, CA 95051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-290404" y="3273225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Presented by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Deborah G. Kramer Radin, JD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Kramer Radin, LLP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Law Firm</a:t>
            </a:r>
            <a:endParaRPr sz="1900" b="1"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66574" y="4704225"/>
            <a:ext cx="6229647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646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Creation of a Trust</a:t>
            </a:r>
            <a:endParaRPr sz="4800" b="1"/>
          </a:p>
        </p:txBody>
      </p:sp>
      <p:sp>
        <p:nvSpPr>
          <p:cNvPr id="165" name="Shape 165"/>
          <p:cNvSpPr txBox="1"/>
          <p:nvPr/>
        </p:nvSpPr>
        <p:spPr>
          <a:xfrm>
            <a:off x="311699" y="4831175"/>
            <a:ext cx="7882731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59600" y="1183400"/>
            <a:ext cx="53847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Settlor (Creator)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Trustee (Manager)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Successor Trustee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8288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Incompetence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8288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Death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Beneficiary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8288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Settlor (during lifetime)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18288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Heirs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6014637" y="1183400"/>
            <a:ext cx="2467175" cy="2552850"/>
            <a:chOff x="4024287" y="1419650"/>
            <a:chExt cx="2467175" cy="2552850"/>
          </a:xfrm>
        </p:grpSpPr>
        <p:pic>
          <p:nvPicPr>
            <p:cNvPr id="168" name="Shape 1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4287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Shape 169"/>
            <p:cNvSpPr txBox="1"/>
            <p:nvPr/>
          </p:nvSpPr>
          <p:spPr>
            <a:xfrm rot="368571">
              <a:off x="4828029" y="171556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LIVING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TRUST</a:t>
              </a:r>
              <a:endParaRPr b="1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646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Transfer of Assets</a:t>
            </a:r>
            <a:endParaRPr sz="4800" b="1"/>
          </a:p>
        </p:txBody>
      </p:sp>
      <p:sp>
        <p:nvSpPr>
          <p:cNvPr id="175" name="Shape 175"/>
          <p:cNvSpPr txBox="1"/>
          <p:nvPr/>
        </p:nvSpPr>
        <p:spPr>
          <a:xfrm>
            <a:off x="311700" y="4831175"/>
            <a:ext cx="8473574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3595462" y="1750365"/>
            <a:ext cx="2105487" cy="2222256"/>
            <a:chOff x="4024287" y="1419650"/>
            <a:chExt cx="2467175" cy="2552850"/>
          </a:xfrm>
        </p:grpSpPr>
        <p:pic>
          <p:nvPicPr>
            <p:cNvPr id="177" name="Shape 1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4287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 rot="368571">
              <a:off x="4828029" y="171556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LIVING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TRUST</a:t>
              </a:r>
              <a:endParaRPr b="1"/>
            </a:p>
          </p:txBody>
        </p:sp>
      </p:grp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325" y="2093917"/>
            <a:ext cx="1324549" cy="168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400" y="190463"/>
            <a:ext cx="1865400" cy="1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 rot="1749764" flipH="1">
            <a:off x="7504543" y="277876"/>
            <a:ext cx="787413" cy="37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Stocks</a:t>
            </a:r>
            <a:endParaRPr b="1"/>
          </a:p>
        </p:txBody>
      </p:sp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000" y="1128300"/>
            <a:ext cx="1865400" cy="154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00" y="2876542"/>
            <a:ext cx="2877025" cy="179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>
            <a:endCxn id="177" idx="1"/>
          </p:cNvCxnSpPr>
          <p:nvPr/>
        </p:nvCxnSpPr>
        <p:spPr>
          <a:xfrm rot="10800000" flipH="1">
            <a:off x="2432362" y="2861493"/>
            <a:ext cx="1163100" cy="31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Shape 185"/>
          <p:cNvCxnSpPr/>
          <p:nvPr/>
        </p:nvCxnSpPr>
        <p:spPr>
          <a:xfrm>
            <a:off x="2710387" y="2090318"/>
            <a:ext cx="1013100" cy="4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Shape 186"/>
          <p:cNvCxnSpPr/>
          <p:nvPr/>
        </p:nvCxnSpPr>
        <p:spPr>
          <a:xfrm flipH="1">
            <a:off x="5669200" y="1335100"/>
            <a:ext cx="1024200" cy="44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Shape 187"/>
          <p:cNvCxnSpPr/>
          <p:nvPr/>
        </p:nvCxnSpPr>
        <p:spPr>
          <a:xfrm rot="10800000">
            <a:off x="5858275" y="2512825"/>
            <a:ext cx="725400" cy="9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Advantages of a Trust</a:t>
            </a:r>
            <a:endParaRPr sz="4800" b="1"/>
          </a:p>
        </p:txBody>
      </p:sp>
      <p:sp>
        <p:nvSpPr>
          <p:cNvPr id="193" name="Shape 193"/>
          <p:cNvSpPr txBox="1"/>
          <p:nvPr/>
        </p:nvSpPr>
        <p:spPr>
          <a:xfrm>
            <a:off x="311700" y="4831175"/>
            <a:ext cx="811484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64400" y="1183400"/>
            <a:ext cx="53847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Substantial Tax Savings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Private and Confidential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Avoids Court Proceedings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Less Expensive to Settle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Reduces Settlement Time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Avoids Conservatorship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Shape 195"/>
          <p:cNvGrpSpPr/>
          <p:nvPr/>
        </p:nvGrpSpPr>
        <p:grpSpPr>
          <a:xfrm>
            <a:off x="4199110" y="1275159"/>
            <a:ext cx="2805425" cy="2960795"/>
            <a:chOff x="4024287" y="1419650"/>
            <a:chExt cx="2467175" cy="2552850"/>
          </a:xfrm>
        </p:grpSpPr>
        <p:pic>
          <p:nvPicPr>
            <p:cNvPr id="196" name="Shape 1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4287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Shape 197"/>
            <p:cNvSpPr txBox="1"/>
            <p:nvPr/>
          </p:nvSpPr>
          <p:spPr>
            <a:xfrm rot="368571">
              <a:off x="4828029" y="171556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LIVING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TRUST</a:t>
              </a:r>
              <a:endParaRPr b="1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Non-Tax Benefits of an Estate Plan</a:t>
            </a:r>
            <a:endParaRPr sz="3600" b="1"/>
          </a:p>
        </p:txBody>
      </p:sp>
      <p:sp>
        <p:nvSpPr>
          <p:cNvPr id="203" name="Shape 203"/>
          <p:cNvSpPr txBox="1"/>
          <p:nvPr/>
        </p:nvSpPr>
        <p:spPr>
          <a:xfrm>
            <a:off x="311700" y="4831175"/>
            <a:ext cx="793196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964400" y="1183400"/>
            <a:ext cx="53847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Provide for Heirs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Stagger Payments to Beneficiaries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Arrange for Disposition of Personal Property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Provide for Continuation of Business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Clarify Guardianship of Children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Manage Elder Care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Ensure Property of Management is in Hands of Trusted Individuals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Power of Attorney</a:t>
            </a:r>
            <a:endParaRPr sz="4800" b="1"/>
          </a:p>
        </p:txBody>
      </p:sp>
      <p:sp>
        <p:nvSpPr>
          <p:cNvPr id="210" name="Shape 210"/>
          <p:cNvSpPr txBox="1"/>
          <p:nvPr/>
        </p:nvSpPr>
        <p:spPr>
          <a:xfrm>
            <a:off x="311700" y="4831175"/>
            <a:ext cx="826255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201700" y="892450"/>
            <a:ext cx="23703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For Finance</a:t>
            </a:r>
            <a:endParaRPr sz="3000" b="1">
              <a:solidFill>
                <a:schemeClr val="dk1"/>
              </a:solidFill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575" y="2200325"/>
            <a:ext cx="2882165" cy="19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100" y="1920324"/>
            <a:ext cx="2556950" cy="25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Full Signing Authority</a:t>
            </a:r>
            <a:endParaRPr sz="3600" b="1"/>
          </a:p>
        </p:txBody>
      </p:sp>
      <p:sp>
        <p:nvSpPr>
          <p:cNvPr id="219" name="Shape 219"/>
          <p:cNvSpPr txBox="1"/>
          <p:nvPr/>
        </p:nvSpPr>
        <p:spPr>
          <a:xfrm>
            <a:off x="311699" y="4831175"/>
            <a:ext cx="8211925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964400" y="1183400"/>
            <a:ext cx="53847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Control of Assets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Buy, Sell, Trade, Lend, Gift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Apply for Benefits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Maintain Digital Accounts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✓ Assert </a:t>
            </a:r>
            <a:r>
              <a:rPr lang="en" sz="1800" u="sng"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Privileges Held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75" y="514725"/>
            <a:ext cx="2899950" cy="28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Conservator Named</a:t>
            </a:r>
            <a:endParaRPr sz="3600" b="1"/>
          </a:p>
        </p:txBody>
      </p:sp>
      <p:sp>
        <p:nvSpPr>
          <p:cNvPr id="227" name="Shape 227"/>
          <p:cNvSpPr txBox="1"/>
          <p:nvPr/>
        </p:nvSpPr>
        <p:spPr>
          <a:xfrm>
            <a:off x="311700" y="4831175"/>
            <a:ext cx="80391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028" y="1169903"/>
            <a:ext cx="3511250" cy="35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Advance Health Care Directive</a:t>
            </a:r>
            <a:endParaRPr sz="3600" b="1"/>
          </a:p>
        </p:txBody>
      </p:sp>
      <p:sp>
        <p:nvSpPr>
          <p:cNvPr id="234" name="Shape 234"/>
          <p:cNvSpPr txBox="1"/>
          <p:nvPr/>
        </p:nvSpPr>
        <p:spPr>
          <a:xfrm>
            <a:off x="311699" y="4831175"/>
            <a:ext cx="8586115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793200" y="983900"/>
            <a:ext cx="73446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Choose your Agent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Give Complete Instructions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Life Support Systems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Ongoing Care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♦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Hospital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♦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♦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Other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Organ Donation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Funeral/Burial/Cremation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Religious Decisions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☑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HIPAA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000" y="1947869"/>
            <a:ext cx="3884746" cy="25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825" y="1238025"/>
            <a:ext cx="2760074" cy="17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Act According to Known Wishes</a:t>
            </a:r>
            <a:endParaRPr sz="3600" b="1"/>
          </a:p>
        </p:txBody>
      </p:sp>
      <p:sp>
        <p:nvSpPr>
          <p:cNvPr id="243" name="Shape 243"/>
          <p:cNvSpPr txBox="1"/>
          <p:nvPr/>
        </p:nvSpPr>
        <p:spPr>
          <a:xfrm>
            <a:off x="311700" y="4831175"/>
            <a:ext cx="7939002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93200" y="1282500"/>
            <a:ext cx="31386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“...consent, refusal of consent, or withdrawal of consent for any care, treatment, service, or procedure to affect my physical or mental condition, …”</a:t>
            </a:r>
            <a:endParaRPr sz="1800"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025" y="1136300"/>
            <a:ext cx="2644847" cy="28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Elder Abuse</a:t>
            </a:r>
            <a:endParaRPr sz="3600" b="1"/>
          </a:p>
        </p:txBody>
      </p:sp>
      <p:sp>
        <p:nvSpPr>
          <p:cNvPr id="251" name="Shape 251"/>
          <p:cNvSpPr txBox="1"/>
          <p:nvPr/>
        </p:nvSpPr>
        <p:spPr>
          <a:xfrm>
            <a:off x="311699" y="4831175"/>
            <a:ext cx="8311795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793200" y="1111650"/>
            <a:ext cx="5680800" cy="29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is it?</a:t>
            </a:r>
            <a:endParaRPr sz="1800"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 is Mandated to Report it?</a:t>
            </a:r>
            <a:endParaRPr sz="1800"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do you protect yourself and/or those you care for?</a:t>
            </a:r>
            <a:endParaRPr sz="180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400" y="614117"/>
            <a:ext cx="2670000" cy="27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Purposes of Estate Planning</a:t>
            </a:r>
            <a:endParaRPr sz="4800" b="1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Distribution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Trusts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Management of Estate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Appoint Guardian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Guidance for Heirs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Probate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Conservatorship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Control &amp; Choice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11699" y="4831175"/>
            <a:ext cx="7946035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4024287" y="1419650"/>
            <a:ext cx="2467175" cy="2552850"/>
            <a:chOff x="4024287" y="1419650"/>
            <a:chExt cx="2467175" cy="2552850"/>
          </a:xfrm>
        </p:grpSpPr>
        <p:pic>
          <p:nvPicPr>
            <p:cNvPr id="98" name="Shape 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4287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 rot="368571">
              <a:off x="4828029" y="171556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LIVING</a:t>
              </a:r>
              <a:endParaRPr b="1"/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TRUST</a:t>
              </a:r>
              <a:endParaRPr b="1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793200" y="313550"/>
            <a:ext cx="7557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If Elder Abuse is Suspected</a:t>
            </a:r>
            <a:endParaRPr sz="3600" b="1"/>
          </a:p>
        </p:txBody>
      </p:sp>
      <p:sp>
        <p:nvSpPr>
          <p:cNvPr id="259" name="Shape 259"/>
          <p:cNvSpPr txBox="1"/>
          <p:nvPr/>
        </p:nvSpPr>
        <p:spPr>
          <a:xfrm>
            <a:off x="311700" y="4831175"/>
            <a:ext cx="77167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1731600" y="1111650"/>
            <a:ext cx="5680800" cy="29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</a:rPr>
              <a:t>Adult Protective Services</a:t>
            </a:r>
            <a:endParaRPr sz="300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Santa Clara County</a:t>
            </a: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800-414-2002  OR 408-975-4900</a:t>
            </a: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San Mateo County</a:t>
            </a: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800-675-8437</a:t>
            </a: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cxnSp>
        <p:nvCxnSpPr>
          <p:cNvPr id="261" name="Shape 261"/>
          <p:cNvCxnSpPr/>
          <p:nvPr/>
        </p:nvCxnSpPr>
        <p:spPr>
          <a:xfrm>
            <a:off x="1225300" y="3306475"/>
            <a:ext cx="680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700" y="1717375"/>
            <a:ext cx="5001726" cy="315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046" y="-5"/>
            <a:ext cx="3581049" cy="28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311699" y="4831175"/>
            <a:ext cx="7926395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512075" y="837600"/>
            <a:ext cx="22095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 should do something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... one of these days</a:t>
            </a:r>
            <a:endParaRPr b="1"/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54739"/>
            <a:ext cx="2792750" cy="219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Shape 271"/>
          <p:cNvGrpSpPr/>
          <p:nvPr/>
        </p:nvGrpSpPr>
        <p:grpSpPr>
          <a:xfrm>
            <a:off x="5461716" y="506506"/>
            <a:ext cx="1218291" cy="1337183"/>
            <a:chOff x="4152334" y="1419650"/>
            <a:chExt cx="2467175" cy="2552850"/>
          </a:xfrm>
        </p:grpSpPr>
        <p:pic>
          <p:nvPicPr>
            <p:cNvPr id="272" name="Shape 2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2334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Shape 273"/>
            <p:cNvSpPr txBox="1"/>
            <p:nvPr/>
          </p:nvSpPr>
          <p:spPr>
            <a:xfrm rot="368571">
              <a:off x="4979010" y="156679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LIVING</a:t>
              </a:r>
              <a:endParaRPr sz="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TRUST</a:t>
              </a:r>
              <a:endParaRPr sz="800" b="1"/>
            </a:p>
          </p:txBody>
        </p:sp>
      </p:grpSp>
      <p:pic>
        <p:nvPicPr>
          <p:cNvPr id="274" name="Shape 2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8875" y="837605"/>
            <a:ext cx="993600" cy="9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1288" y="1512600"/>
            <a:ext cx="318575" cy="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488" y="470175"/>
            <a:ext cx="318575" cy="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288" y="1486788"/>
            <a:ext cx="318575" cy="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0863" y="519025"/>
            <a:ext cx="318575" cy="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6338" y="1390050"/>
            <a:ext cx="359675" cy="3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950" y="525825"/>
            <a:ext cx="359675" cy="3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0238" y="525825"/>
            <a:ext cx="359675" cy="3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7863" y="1390050"/>
            <a:ext cx="359675" cy="3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311699" y="4831175"/>
            <a:ext cx="8661599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750"/>
            <a:ext cx="6982952" cy="392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051" y="2002550"/>
            <a:ext cx="1856248" cy="1856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Shape 290"/>
          <p:cNvGrpSpPr/>
          <p:nvPr/>
        </p:nvGrpSpPr>
        <p:grpSpPr>
          <a:xfrm>
            <a:off x="7117104" y="933374"/>
            <a:ext cx="1185724" cy="1301443"/>
            <a:chOff x="4152334" y="1419650"/>
            <a:chExt cx="2467175" cy="2552850"/>
          </a:xfrm>
        </p:grpSpPr>
        <p:pic>
          <p:nvPicPr>
            <p:cNvPr id="291" name="Shape 29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2334" y="1419650"/>
              <a:ext cx="2467175" cy="25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 txBox="1"/>
            <p:nvPr/>
          </p:nvSpPr>
          <p:spPr>
            <a:xfrm rot="368571">
              <a:off x="4979010" y="1566797"/>
              <a:ext cx="1115807" cy="530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LIVING</a:t>
              </a:r>
              <a:endParaRPr sz="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/>
                <a:t>TRUST</a:t>
              </a:r>
              <a:endParaRPr sz="800" b="1"/>
            </a:p>
          </p:txBody>
        </p:sp>
      </p:grpSp>
      <p:pic>
        <p:nvPicPr>
          <p:cNvPr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2825" y="1412200"/>
            <a:ext cx="675000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-751275" y="564213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Wills and Trusts:</a:t>
            </a:r>
            <a:endParaRPr sz="6000"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66574" y="1099876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 to Elder Estate Planning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466575" y="1737973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SIRS Branch 62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00"/>
                </a:solidFill>
              </a:rPr>
              <a:t>Mariani’s</a:t>
            </a:r>
            <a:r>
              <a:rPr lang="en-US" sz="1800" b="1" dirty="0">
                <a:solidFill>
                  <a:srgbClr val="FFFF00"/>
                </a:solidFill>
              </a:rPr>
              <a:t> Restaurant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2500 El Camino Real</a:t>
            </a:r>
            <a:endParaRPr sz="1800" b="1" dirty="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</a:rPr>
              <a:t>Santa Clara, CA 95051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-290404" y="3273225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Presented by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Deborah G. Kramer Radin, JD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Kramer Radin, LLP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Law Firm</a:t>
            </a:r>
            <a:endParaRPr sz="1900" b="1"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66574" y="4704225"/>
            <a:ext cx="6229647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Estate Planning Objectives</a:t>
            </a:r>
            <a:endParaRPr sz="4800" b="1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Property Transfer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(Real and Personal / Heirlooms)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Avoid Court Appointed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Guardian or Conservator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Tax Reduction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(Capital Gain and Estate)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Spousal Options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Financial Power of Attorney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Advance Health Care Directive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11699" y="4831175"/>
            <a:ext cx="7791291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82000" y="422075"/>
            <a:ext cx="5658300" cy="19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Caregiver Concerns</a:t>
            </a:r>
            <a:endParaRPr sz="4800" b="1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82000" y="1459075"/>
            <a:ext cx="3336600" cy="17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Attorneys / Courts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 Direction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Taxes / Costs</a:t>
            </a:r>
            <a:endParaRPr sz="2400"/>
          </a:p>
        </p:txBody>
      </p:sp>
      <p:sp>
        <p:nvSpPr>
          <p:cNvPr id="113" name="Shape 113"/>
          <p:cNvSpPr txBox="1"/>
          <p:nvPr/>
        </p:nvSpPr>
        <p:spPr>
          <a:xfrm>
            <a:off x="311700" y="4831175"/>
            <a:ext cx="7939002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00" y="2950775"/>
            <a:ext cx="2805300" cy="16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11087"/>
          <a:stretch/>
        </p:blipFill>
        <p:spPr>
          <a:xfrm>
            <a:off x="6392700" y="152400"/>
            <a:ext cx="2598900" cy="24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000" y="2124890"/>
            <a:ext cx="2321699" cy="255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954200" y="446200"/>
            <a:ext cx="5235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Transfer Methods</a:t>
            </a:r>
            <a:endParaRPr sz="48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83750" y="1462688"/>
            <a:ext cx="27765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Gift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Will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Intestate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Contract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Joint Tenancy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✓ Trust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11700" y="4831175"/>
            <a:ext cx="83751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954200" y="446200"/>
            <a:ext cx="5235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What is a Will?</a:t>
            </a:r>
            <a:endParaRPr sz="4800" b="1"/>
          </a:p>
        </p:txBody>
      </p:sp>
      <p:sp>
        <p:nvSpPr>
          <p:cNvPr id="129" name="Shape 129"/>
          <p:cNvSpPr txBox="1"/>
          <p:nvPr/>
        </p:nvSpPr>
        <p:spPr>
          <a:xfrm>
            <a:off x="311700" y="4831175"/>
            <a:ext cx="798823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800" y="1286900"/>
            <a:ext cx="3630487" cy="30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50" y="1515228"/>
            <a:ext cx="3014463" cy="301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206300" y="301450"/>
            <a:ext cx="67314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Statutory Probate Fees</a:t>
            </a:r>
            <a:endParaRPr sz="4800" b="1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83750" y="1354113"/>
            <a:ext cx="27765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38" name="Shape 138"/>
          <p:cNvGraphicFramePr/>
          <p:nvPr/>
        </p:nvGraphicFramePr>
        <p:xfrm>
          <a:off x="964550" y="1354125"/>
          <a:ext cx="7226950" cy="2377260"/>
        </p:xfrm>
        <a:graphic>
          <a:graphicData uri="http://schemas.openxmlformats.org/drawingml/2006/table">
            <a:tbl>
              <a:tblPr>
                <a:noFill/>
                <a:tableStyleId>{867BAFF9-33C8-4CAC-8549-77441A444263}</a:tableStyleId>
              </a:tblPr>
              <a:tblGrid>
                <a:gridCol w="36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GROSS ESTATE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ATTORNEY’S FEES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$5,500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$13,000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$1,000,000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$3,000,000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$43,000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$5,000,000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$63,000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9" name="Shape 139"/>
          <p:cNvSpPr txBox="1"/>
          <p:nvPr/>
        </p:nvSpPr>
        <p:spPr>
          <a:xfrm>
            <a:off x="311699" y="4831175"/>
            <a:ext cx="8058577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905250" y="3888650"/>
            <a:ext cx="7344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Executor also receives same fee</a:t>
            </a:r>
            <a:endParaRPr sz="1800"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308900" y="422100"/>
            <a:ext cx="65262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What is a Living Trust?</a:t>
            </a:r>
            <a:endParaRPr sz="4800" b="1"/>
          </a:p>
        </p:txBody>
      </p:sp>
      <p:sp>
        <p:nvSpPr>
          <p:cNvPr id="146" name="Shape 146"/>
          <p:cNvSpPr txBox="1"/>
          <p:nvPr/>
        </p:nvSpPr>
        <p:spPr>
          <a:xfrm>
            <a:off x="311700" y="4831175"/>
            <a:ext cx="8213322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Kramer Radin, LLP	 650-941-8600	280 Second St., Ste. 100	Los Altos, CA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800" y="1581275"/>
            <a:ext cx="2662407" cy="26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01350" y="422100"/>
            <a:ext cx="7764252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Parties Involved in a Trust</a:t>
            </a:r>
            <a:endParaRPr sz="4800" b="1" dirty="0"/>
          </a:p>
        </p:txBody>
      </p:sp>
      <p:sp>
        <p:nvSpPr>
          <p:cNvPr id="153" name="Shape 153"/>
          <p:cNvSpPr txBox="1"/>
          <p:nvPr/>
        </p:nvSpPr>
        <p:spPr>
          <a:xfrm>
            <a:off x="311700" y="4831175"/>
            <a:ext cx="817111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Kramer Radin, LLP	 650-941-8600	280 Second St., Ste. 100	Los Altos, CA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0" y="1544675"/>
            <a:ext cx="2391451" cy="269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925" y="1422425"/>
            <a:ext cx="1691300" cy="29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704100" y="4181250"/>
            <a:ext cx="11703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Settlor</a:t>
            </a:r>
            <a:endParaRPr sz="2400"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215716" y="4133500"/>
            <a:ext cx="14934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Trustee</a:t>
            </a:r>
            <a:endParaRPr sz="2400"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6839802" y="2568475"/>
            <a:ext cx="18258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Beneficiary</a:t>
            </a:r>
            <a:endParaRPr sz="2400"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600" y="1264535"/>
            <a:ext cx="1493399" cy="297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566</Words>
  <Application>Microsoft Office PowerPoint</Application>
  <PresentationFormat>On-screen Show (16:9)</PresentationFormat>
  <Paragraphs>172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Roboto</vt:lpstr>
      <vt:lpstr>Geometric</vt:lpstr>
      <vt:lpstr>Wills and Trusts:</vt:lpstr>
      <vt:lpstr>Purposes of Estate Planning</vt:lpstr>
      <vt:lpstr>Estate Planning Objectives</vt:lpstr>
      <vt:lpstr>Caregiver Concerns</vt:lpstr>
      <vt:lpstr>Transfer Methods</vt:lpstr>
      <vt:lpstr>What is a Will?</vt:lpstr>
      <vt:lpstr>Statutory Probate Fees</vt:lpstr>
      <vt:lpstr>What is a Living Trust?</vt:lpstr>
      <vt:lpstr>Parties Involved in a Trust</vt:lpstr>
      <vt:lpstr>Creation of a Trust</vt:lpstr>
      <vt:lpstr>Transfer of Assets</vt:lpstr>
      <vt:lpstr>Advantages of a Trust</vt:lpstr>
      <vt:lpstr>Non-Tax Benefits of an Estate Plan</vt:lpstr>
      <vt:lpstr>Power of Attorney</vt:lpstr>
      <vt:lpstr>Full Signing Authority</vt:lpstr>
      <vt:lpstr>Conservator Named</vt:lpstr>
      <vt:lpstr>Advance Health Care Directive</vt:lpstr>
      <vt:lpstr>Act According to Known Wishes</vt:lpstr>
      <vt:lpstr>Elder Abuse</vt:lpstr>
      <vt:lpstr>If Elder Abuse is Suspected</vt:lpstr>
      <vt:lpstr>PowerPoint Presentation</vt:lpstr>
      <vt:lpstr>PowerPoint Presentation</vt:lpstr>
      <vt:lpstr>Wills and Trusts: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Trusts:</dc:title>
  <dc:creator>Kristy Beck</dc:creator>
  <cp:lastModifiedBy>Bente Larsen</cp:lastModifiedBy>
  <cp:revision>7</cp:revision>
  <dcterms:modified xsi:type="dcterms:W3CDTF">2019-11-19T01:28:23Z</dcterms:modified>
</cp:coreProperties>
</file>